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2" r:id="rId6"/>
    <p:sldId id="257" r:id="rId7"/>
    <p:sldId id="264" r:id="rId8"/>
    <p:sldId id="265" r:id="rId9"/>
    <p:sldId id="258" r:id="rId10"/>
    <p:sldId id="259" r:id="rId11"/>
    <p:sldId id="261" r:id="rId12"/>
    <p:sldId id="260" r:id="rId13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925E2-17B2-170B-E259-557E7114F0D7}" v="70" dt="2024-11-01T04:24:54.652"/>
    <p1510:client id="{61C89A98-F1AF-45EC-EAE3-53FAA32DA8B1}" v="1412" dt="2024-10-31T18:20:28.550"/>
    <p1510:client id="{6D63F109-5A29-1F94-0115-740E153F9069}" v="47" dt="2024-11-01T11:44:08.001"/>
    <p1510:client id="{9146F7B6-8EA8-B38C-7ECF-C2C44A76F5C4}" v="156" dt="2024-11-01T14:07:20.516"/>
    <p1510:client id="{AC37DDCA-D770-96E4-B4C7-3C9B5E4944CF}" v="263" dt="2024-10-31T12:12:43.157"/>
    <p1510:client id="{B7B0F525-83BA-E788-AE0C-A067D814AE26}" v="104" dt="2024-11-01T13:40:12.831"/>
    <p1510:client id="{B8AD9939-4E6B-F41C-F3FD-0ADAFD7F24F8}" v="11" dt="2024-10-31T15:44:45.945"/>
    <p1510:client id="{CDD69DD4-BA0C-0ECC-AEAD-F0985BB7620B}" v="702" dt="2024-10-31T13:36:12.732"/>
    <p1510:client id="{CE46F554-7DFC-6615-AEEE-10380C586E08}" v="16" dt="2024-11-01T13:18:43.482"/>
    <p1510:client id="{DF63C009-BB19-E4B0-CE56-6F2A1A44CFEC}" v="3483" dt="2024-10-31T14:43:10.372"/>
    <p1510:client id="{E76F778F-0916-9801-AA6E-1B56F8B297C6}" v="1" dt="2024-11-01T13:15:08.706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96D9B5-C3A4-4E83-A20E-C2715A2B13FE}" type="datetime1">
              <a:rPr lang="da-DK" smtClean="0"/>
              <a:t>01-11-2024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BBFEA-7908-4442-9D98-DDD52CD10A1C}" type="datetime1">
              <a:rPr lang="da-DK" smtClean="0"/>
              <a:pPr/>
              <a:t>01-11-2024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696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3854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77926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803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912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ladsholder til billede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  <p:sp>
        <p:nvSpPr>
          <p:cNvPr id="14" name="Pladsholder til tekst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ds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ladsholder til billede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14" name="Pladsholder til tekst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kr. 2 mia. 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t>‹nr.›</a:t>
            </a:fld>
            <a:endParaRPr lang="da-DK" noProof="0"/>
          </a:p>
        </p:txBody>
      </p:sp>
      <p:sp>
        <p:nvSpPr>
          <p:cNvPr id="16" name="Pladsholder til tekst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kr. 1 mia. </a:t>
            </a:r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2" name="Pladsholder til tekst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kr. 3 mia. </a:t>
            </a:r>
          </a:p>
        </p:txBody>
      </p:sp>
      <p:sp>
        <p:nvSpPr>
          <p:cNvPr id="20" name="Pladsholder til tekst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1" name="Pladsholder til tekst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es konkurrent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dsholder til billede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t>‹nr.›</a:t>
            </a:fld>
            <a:endParaRPr lang="da-DK" noProof="0"/>
          </a:p>
        </p:txBody>
      </p:sp>
      <p:sp>
        <p:nvSpPr>
          <p:cNvPr id="17" name="Pladsholder til tekst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8" name="Pladsholder til tekst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undertitel</a:t>
            </a:r>
          </a:p>
        </p:txBody>
      </p:sp>
      <p:sp>
        <p:nvSpPr>
          <p:cNvPr id="19" name="Pladsholder til tekst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0" name="Pladsholder til tekst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undertitel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es konkurrent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ktangel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8" name="Pladsholder til tekst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9" name="Pladsholder til tekst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10" name="Pladsholder til tekst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11" name="Pladsholder til tekst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13" name="Pladsholder til tekst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14" name="Pladsholder til tekst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ladsholder til tekst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20" name="Pladsholder til tekst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ækststrateg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11" name="Pladsholder til tekst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a-DK" noProof="0"/>
              <a:t>Tilføj undertitel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13" name="Pladsholder til tekst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14" name="Pladsholder til tekst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et navn</a:t>
            </a:r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6" name="Pladsholder til tekst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7" name="Pladsholder til tekst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md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Pladsholder til indhold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8" name="Pladsholder til tekst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a-DK" noProof="0"/>
              <a:t>Tilføj undertitel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78" name="Pladsholder til tekst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79" name="Pladsholder til tekst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årig handlings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16" name="Pladsholder til tekst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7" name="Pladsholder til tekst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8" name="Pladsholder til tekst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9" name="Pladsholder til tekst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0" name="Pladsholder til tekst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1" name="Pladsholder til tekst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2" name="Pladsholder til tekst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3" name="Pladsholder til tekst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4" name="Pladsholder til tekst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5" name="Pladsholder til tekst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6" name="Pladsholder til tekst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7" name="Pladsholder til tekst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8" name="Pladsholder til tekst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9" name="Pladsholder til tekst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0" name="Pladsholder til tekst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1" name="Pladsholder til tekst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2" name="Pladsholder til tekst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3" name="Pladsholder til tekst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4" name="Pladsholder til tekst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5" name="Pladsholder til tekst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6" name="Pladsholder til tekst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7" name="Pladsholder til tekst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8" name="Pladsholder til tekst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9" name="Pladsholder til tekst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52" name="Pladsholder til tekst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år</a:t>
            </a:r>
          </a:p>
        </p:txBody>
      </p:sp>
      <p:sp>
        <p:nvSpPr>
          <p:cNvPr id="53" name="Pladsholder til tekst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år</a:t>
            </a:r>
          </a:p>
        </p:txBody>
      </p:sp>
      <p:sp>
        <p:nvSpPr>
          <p:cNvPr id="54" name="Pladsholder til tekst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55" name="Pladsholder til tekst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56" name="Pladsholder til tekst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57" name="Pladsholder til tekst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58" name="Pladsholder til tekst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59" name="Pladsholder til tekst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Økono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ladsholder til billede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8" name="Pladsholder til billede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ød team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3" name="Pladsholder til billede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14" name="Pladsholder til tekst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15" name="Pladsholder til tekst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16" name="Pladsholder til billede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17" name="Pladsholder til billede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18" name="Pladsholder til billede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19" name="Pladsholder til tekst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20" name="Pladsholder til tekst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21" name="Pladsholder til tekst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22" name="Pladsholder til tekst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23" name="Pladsholder til tekst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24" name="Pladsholder til tekst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e team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31" name="Pladsholder til tekst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32" name="Pladsholder til tekst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36" name="Pladsholder til tekst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37" name="Pladsholder til tekst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38" name="Pladsholder til tekst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39" name="Pladsholder til tekst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40" name="Pladsholder til tekst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41" name="Pladsholder til tekst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62" name="Pladsholder til billede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63" name="Pladsholder til tekst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64" name="Pladsholder til tekst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68" name="Pladsholder til tekst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69" name="Pladsholder til tekst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70" name="Pladsholder til tekst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71" name="Pladsholder til tekst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72" name="Pladsholder til tekst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navn</a:t>
            </a:r>
          </a:p>
        </p:txBody>
      </p:sp>
      <p:sp>
        <p:nvSpPr>
          <p:cNvPr id="73" name="Pladsholder til tekst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74" name="Rektangel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78" name="Pladsholder til billede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79" name="Rektangel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0" name="Pladsholder til billede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81" name="Rektangel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2" name="Pladsholder til billede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83" name="Rektangel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4" name="Pladsholder til billede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85" name="Rektangel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6" name="Pladsholder til billede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87" name="Rektangel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8" name="Pladsholder til billede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89" name="Rektangel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90" name="Pladsholder til billede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91" name="Rektangel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si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34" name="Rektangel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9" name="Pladsholder til tekst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0" name="Pladsholder til tekst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1" name="Pladsholder til tekst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2" name="Pladsholder til tekst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3" name="Pladsholder til tekst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4" name="Pladsholder til tekst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5" name="Pladsholder til tekst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6" name="Pladsholder til tekst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7" name="Pladsholder til tekst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28" name="Pladsholder til tekst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29" name="Pladsholder til tekst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30" name="Pladsholder til tekst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m 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ladsholder til billede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t>‹nr.›</a:t>
            </a:fld>
            <a:endParaRPr lang="da-DK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  <p:sp>
        <p:nvSpPr>
          <p:cNvPr id="11" name="Pladsholder til tekst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i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billede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da-DK" noProof="0"/>
              <a:t>Klik for at tilføje titel</a:t>
            </a:r>
          </a:p>
        </p:txBody>
      </p:sp>
      <p:sp>
        <p:nvSpPr>
          <p:cNvPr id="8" name="Pladsholder til tekst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billede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8" name="Pladsholder til tekst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pPr rtl="0"/>
              <a:t>‹nr.›</a:t>
            </a:fld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t>‹nr.›</a:t>
            </a:fld>
            <a:endParaRPr lang="da-DK" noProof="0"/>
          </a:p>
        </p:txBody>
      </p:sp>
      <p:sp>
        <p:nvSpPr>
          <p:cNvPr id="13" name="Pladsholder til billede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16" name="Pladsholder til tekst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17" name="Pladsholder til tekst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8" name="Pladsholder til tekst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9" name="Pladsholder til tekst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0" name="Pladsholder til tekst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1" name="Pladsholder til tekst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2" name="Pladsholder til tekst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3" name="Pladsholder til tekst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4" name="Pladsholder til tekst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5" name="Pladsholder til tekst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øs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t>‹nr.›</a:t>
            </a:fld>
            <a:endParaRPr lang="da-DK" noProof="0"/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13" name="Pladsholder til tekst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4" name="Pladsholder til tekst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6" name="Pladsholder til tekst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17" name="Pladsholder til tekst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18" name="Pladsholder til tekst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19" name="Pladsholder til tekst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oversi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t>‹nr.›</a:t>
            </a:fld>
            <a:endParaRPr lang="da-DK" noProof="0"/>
          </a:p>
        </p:txBody>
      </p:sp>
      <p:sp>
        <p:nvSpPr>
          <p:cNvPr id="35" name="Pladsholder til tekst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36" name="Pladsholder til tekst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7" name="Pladsholder til tekst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8" name="Pladsholder til tekst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9" name="Pladsholder til tekst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40" name="Pladsholder til tekst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41" name="Pladsholder til tekst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42" name="Pladsholder til tekst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  <p:sp>
        <p:nvSpPr>
          <p:cNvPr id="4" name="Pladsholder til billede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a-DK" noProof="0"/>
          </a:p>
        </p:txBody>
      </p:sp>
      <p:sp>
        <p:nvSpPr>
          <p:cNvPr id="22" name="Pladsholder til billede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a-DK" noProof="0"/>
          </a:p>
        </p:txBody>
      </p:sp>
      <p:sp>
        <p:nvSpPr>
          <p:cNvPr id="24" name="Pladsholder til billede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a-DK" noProof="0"/>
          </a:p>
        </p:txBody>
      </p:sp>
      <p:sp>
        <p:nvSpPr>
          <p:cNvPr id="25" name="Pladsholder til billede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ford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ladsholder til billede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  <p:sp>
        <p:nvSpPr>
          <p:cNvPr id="9" name="Pladsholder til tekst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ksomhedsoversi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retnings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ladsholder til billede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Klik for at tilføje et foto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  <p:sp>
        <p:nvSpPr>
          <p:cNvPr id="16" name="Pladsholder til tekst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2" name="Pladsholder til tekst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1" name="Pladsholder til tekst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24" name="Pladsholder til tekst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Klik for at tilføje titel</a:t>
            </a:r>
          </a:p>
        </p:txBody>
      </p:sp>
      <p:sp>
        <p:nvSpPr>
          <p:cNvPr id="23" name="Pladsholder til tekst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Klik for at tilføje tekst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dsoversi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06-08-20XX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a-DK" noProof="0" smtClean="0"/>
              <a:t>‹nr.›</a:t>
            </a:fld>
            <a:endParaRPr lang="da-DK" noProof="0"/>
          </a:p>
        </p:txBody>
      </p:sp>
      <p:sp>
        <p:nvSpPr>
          <p:cNvPr id="10" name="Pladsholder til tekst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tekst her</a:t>
            </a:r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tekst her</a:t>
            </a:r>
          </a:p>
        </p:txBody>
      </p:sp>
      <p:sp>
        <p:nvSpPr>
          <p:cNvPr id="13" name="Pladsholder til tekst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a-DK" noProof="0"/>
              <a:t>Tilføj tekst her</a:t>
            </a:r>
          </a:p>
        </p:txBody>
      </p:sp>
      <p:cxnSp>
        <p:nvCxnSpPr>
          <p:cNvPr id="14" name="Lige forbindelse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dsholder til tekst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sp>
        <p:nvSpPr>
          <p:cNvPr id="16" name="Pladsholder til tekst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a-DK" noProof="0"/>
              <a:t>Tilføj titel</a:t>
            </a:r>
          </a:p>
        </p:txBody>
      </p:sp>
      <p:cxnSp>
        <p:nvCxnSpPr>
          <p:cNvPr id="26" name="Lige forbindelse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Lige forbindelse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a-DK" noProof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a-DK" noProof="0"/>
              <a:t>06-08-20XX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a-DK" noProof="0"/>
              <a:t>FORRETNINGSPRÆSENTATION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247" y="1818044"/>
            <a:ext cx="6158751" cy="2003898"/>
          </a:xfrm>
        </p:spPr>
        <p:txBody>
          <a:bodyPr tIns="288000" rtlCol="0"/>
          <a:lstStyle/>
          <a:p>
            <a:r>
              <a:rPr lang="da-DK" sz="4600" err="1">
                <a:ln w="19050">
                  <a:solidFill>
                    <a:srgbClr val="15C7C7"/>
                  </a:solidFill>
                </a:ln>
                <a:latin typeface="Arial"/>
                <a:cs typeface="Arial"/>
              </a:rPr>
              <a:t>Mario's</a:t>
            </a:r>
            <a:r>
              <a:rPr lang="da-DK" sz="4600">
                <a:ln w="19050">
                  <a:solidFill>
                    <a:srgbClr val="15C7C7"/>
                  </a:solidFill>
                </a:ln>
                <a:latin typeface="Arial"/>
                <a:cs typeface="Arial"/>
              </a:rPr>
              <a:t> </a:t>
            </a:r>
            <a:r>
              <a:rPr lang="da-DK" sz="4600" err="1">
                <a:ln w="19050">
                  <a:solidFill>
                    <a:srgbClr val="15C7C7"/>
                  </a:solidFill>
                </a:ln>
                <a:latin typeface="Arial"/>
                <a:cs typeface="Arial"/>
              </a:rPr>
              <a:t>Pizzaria</a:t>
            </a:r>
            <a:endParaRPr lang="da-DK" sz="4600" err="1">
              <a:ln w="19050">
                <a:solidFill>
                  <a:srgbClr val="15C7C7"/>
                </a:solidFill>
              </a:ln>
              <a:cs typeface="Arial"/>
            </a:endParaRPr>
          </a:p>
        </p:txBody>
      </p:sp>
      <p:sp>
        <p:nvSpPr>
          <p:cNvPr id="17" name="Pladsholder til tekst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6900" y="3340004"/>
            <a:ext cx="4925188" cy="33924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da-DK" err="1"/>
              <a:t>Tarik's</a:t>
            </a:r>
            <a:r>
              <a:rPr lang="da-DK"/>
              <a:t> minions A/S</a:t>
            </a:r>
          </a:p>
        </p:txBody>
      </p:sp>
      <p:pic>
        <p:nvPicPr>
          <p:cNvPr id="5" name="Billede 4" descr="Et billede, der indeholder tekst, plakat, hund, Grafik&#10;&#10;Beskrivelsen er genereret automatisk">
            <a:extLst>
              <a:ext uri="{FF2B5EF4-FFF2-40B4-BE49-F238E27FC236}">
                <a16:creationId xmlns:a16="http://schemas.microsoft.com/office/drawing/2014/main" id="{E6FAB5CC-0EDB-1E0F-AEA5-191F0E83E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0" y="571205"/>
            <a:ext cx="5019979" cy="52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18A9114-C574-C118-017F-8B195861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a-DK" noProof="0" smtClean="0"/>
              <a:t>2</a:t>
            </a:fld>
            <a:endParaRPr lang="da-DK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BB7632D-B441-B2F2-7397-67DC3CCA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630422"/>
            <a:ext cx="6019802" cy="3513714"/>
          </a:xfrm>
        </p:spPr>
        <p:txBody>
          <a:bodyPr/>
          <a:lstStyle/>
          <a:p>
            <a:r>
              <a:rPr lang="da-DK">
                <a:ln w="19050">
                  <a:solidFill>
                    <a:srgbClr val="0C1A69"/>
                  </a:solidFill>
                </a:ln>
                <a:latin typeface="Arial"/>
                <a:cs typeface="Arial"/>
              </a:rPr>
              <a:t>Introduktion</a:t>
            </a:r>
            <a:br>
              <a:rPr lang="da-DK">
                <a:ln w="19050">
                  <a:solidFill>
                    <a:srgbClr val="0C1A69"/>
                  </a:solidFill>
                </a:ln>
                <a:latin typeface="Arial"/>
                <a:cs typeface="Arial"/>
              </a:rPr>
            </a:br>
            <a:br>
              <a:rPr lang="da-DK">
                <a:ln w="19050">
                  <a:solidFill>
                    <a:srgbClr val="0C1A69"/>
                  </a:solidFill>
                </a:ln>
                <a:cs typeface="Arial"/>
              </a:rPr>
            </a:br>
            <a:br>
              <a:rPr lang="da-DK">
                <a:ln w="19050">
                  <a:solidFill>
                    <a:srgbClr val="0C1A69"/>
                  </a:solidFill>
                </a:ln>
                <a:cs typeface="Arial"/>
              </a:rPr>
            </a:br>
            <a:r>
              <a:rPr lang="da-DK">
                <a:ln w="19050">
                  <a:solidFill>
                    <a:srgbClr val="0C1A69"/>
                  </a:solidFill>
                </a:ln>
                <a:latin typeface="Arial"/>
                <a:cs typeface="Arial"/>
              </a:rPr>
              <a:t>Demo</a:t>
            </a:r>
            <a:endParaRPr lang="da-DK">
              <a:ln w="19050">
                <a:solidFill>
                  <a:srgbClr val="0C1A69"/>
                </a:solidFill>
              </a:ln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557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" y="755694"/>
            <a:ext cx="9202838" cy="5028068"/>
          </a:xfrm>
          <a:ln>
            <a:solidFill>
              <a:schemeClr val="tx1"/>
            </a:solidFill>
          </a:ln>
        </p:spPr>
        <p:txBody>
          <a:bodyPr rtlCol="0"/>
          <a:lstStyle/>
          <a:p>
            <a:pPr rtl="0"/>
            <a:r>
              <a:rPr lang="da-DK" err="1">
                <a:ln w="19050">
                  <a:solidFill>
                    <a:srgbClr val="0C1A69"/>
                  </a:solidFill>
                </a:ln>
                <a:cs typeface="Arial"/>
              </a:rPr>
              <a:t>SCrum</a:t>
            </a:r>
          </a:p>
        </p:txBody>
      </p:sp>
      <p:sp>
        <p:nvSpPr>
          <p:cNvPr id="30" name="Pladsholder til tekst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894" y="1971469"/>
            <a:ext cx="4850550" cy="17311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sz="2000"/>
              <a:t>Hvad har vi fravalgt?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a-DK" smtClean="0"/>
              <a:pPr rtl="0"/>
              <a:t>3</a:t>
            </a:fld>
            <a:endParaRPr lang="da-DK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D0FE5F-B586-E7D1-E900-E6D400D81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899864"/>
              </p:ext>
            </p:extLst>
          </p:nvPr>
        </p:nvGraphicFramePr>
        <p:xfrm>
          <a:off x="3968150" y="1516811"/>
          <a:ext cx="4231459" cy="349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714">
                  <a:extLst>
                    <a:ext uri="{9D8B030D-6E8A-4147-A177-3AD203B41FA5}">
                      <a16:colId xmlns:a16="http://schemas.microsoft.com/office/drawing/2014/main" val="3491826163"/>
                    </a:ext>
                  </a:extLst>
                </a:gridCol>
                <a:gridCol w="2108745">
                  <a:extLst>
                    <a:ext uri="{9D8B030D-6E8A-4147-A177-3AD203B41FA5}">
                      <a16:colId xmlns:a16="http://schemas.microsoft.com/office/drawing/2014/main" val="951106703"/>
                    </a:ext>
                  </a:extLst>
                </a:gridCol>
              </a:tblGrid>
              <a:tr h="699270">
                <a:tc>
                  <a:txBody>
                    <a:bodyPr/>
                    <a:lstStyle/>
                    <a:p>
                      <a:r>
                        <a:rPr lang="en-US" err="1"/>
                        <a:t>Brugte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elementer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Ikke-</a:t>
                      </a:r>
                      <a:r>
                        <a:rPr lang="en-US" err="1"/>
                        <a:t>brugte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elementer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570805"/>
                  </a:ext>
                </a:extLst>
              </a:tr>
              <a:tr h="699270">
                <a:tc>
                  <a:txBody>
                    <a:bodyPr/>
                    <a:lstStyle/>
                    <a:p>
                      <a:r>
                        <a:rPr lang="en-US"/>
                        <a:t>Vi </a:t>
                      </a:r>
                      <a:r>
                        <a:rPr lang="en-US" err="1"/>
                        <a:t>har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kørt</a:t>
                      </a:r>
                      <a:r>
                        <a:rPr lang="en-US"/>
                        <a:t> sprints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Uden scrum roller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441240"/>
                  </a:ext>
                </a:extLst>
              </a:tr>
              <a:tr h="699270">
                <a:tc>
                  <a:txBody>
                    <a:bodyPr/>
                    <a:lstStyle/>
                    <a:p>
                      <a:r>
                        <a:rPr lang="en-US"/>
                        <a:t>Vi </a:t>
                      </a:r>
                      <a:r>
                        <a:rPr lang="en-US" err="1"/>
                        <a:t>har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holdt</a:t>
                      </a:r>
                      <a:r>
                        <a:rPr lang="en-US"/>
                        <a:t> SCRUM </a:t>
                      </a:r>
                      <a:r>
                        <a:rPr lang="en-US" err="1"/>
                        <a:t>møder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Ikke </a:t>
                      </a:r>
                      <a:r>
                        <a:rPr lang="en-US" err="1"/>
                        <a:t>overholdt</a:t>
                      </a:r>
                      <a:r>
                        <a:rPr lang="en-US"/>
                        <a:t> 15 min. </a:t>
                      </a:r>
                      <a:r>
                        <a:rPr lang="en-US" err="1"/>
                        <a:t>møder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199187"/>
                  </a:ext>
                </a:extLst>
              </a:tr>
              <a:tr h="699270">
                <a:tc>
                  <a:txBody>
                    <a:bodyPr/>
                    <a:lstStyle/>
                    <a:p>
                      <a:r>
                        <a:rPr lang="en-US"/>
                        <a:t>SPRINT 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576879"/>
                  </a:ext>
                </a:extLst>
              </a:tr>
              <a:tr h="6992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Bierstadt"/>
                        </a:rPr>
                        <a:t>SPRINT Retrospective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741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20CD151-D856-1888-B870-FBA5C8D9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a-DK" noProof="0" smtClean="0"/>
              <a:t>4</a:t>
            </a:fld>
            <a:endParaRPr lang="da-DK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53B4F67-9D6F-E98C-7A8B-499967D11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81668"/>
            <a:ext cx="4572002" cy="3494664"/>
          </a:xfrm>
        </p:spPr>
        <p:txBody>
          <a:bodyPr/>
          <a:lstStyle/>
          <a:p>
            <a:r>
              <a:rPr lang="da-DK" err="1">
                <a:ln w="19050">
                  <a:solidFill>
                    <a:srgbClr val="0C1A69"/>
                  </a:solidFill>
                </a:ln>
                <a:latin typeface="Arial"/>
                <a:cs typeface="Arial"/>
              </a:rPr>
              <a:t>SCRUm</a:t>
            </a:r>
            <a:endParaRPr lang="da-DK" err="1">
              <a:ln w="19050">
                <a:solidFill>
                  <a:srgbClr val="0C1A69"/>
                </a:solidFill>
              </a:ln>
              <a:cs typeface="Arial"/>
            </a:endParaRPr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5D316291-C3FA-881D-AEDC-772BBF3FA8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150" y="2764706"/>
            <a:ext cx="4850550" cy="1731145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da-DK"/>
          </a:p>
          <a:p>
            <a:r>
              <a:rPr lang="da-DK"/>
              <a:t>Gennemgang af sprints</a:t>
            </a:r>
          </a:p>
          <a:p>
            <a:r>
              <a:rPr lang="da-DK"/>
              <a:t>Definition of done</a:t>
            </a:r>
          </a:p>
          <a:p>
            <a:r>
              <a:rPr lang="da-DK" sz="1200">
                <a:ea typeface="+mn-lt"/>
                <a:cs typeface="+mn-lt"/>
              </a:rPr>
              <a:t>Kapacitet &amp; </a:t>
            </a:r>
            <a:r>
              <a:rPr lang="da-DK" sz="1200" err="1">
                <a:ea typeface="+mn-lt"/>
                <a:cs typeface="+mn-lt"/>
              </a:rPr>
              <a:t>Velocity</a:t>
            </a:r>
            <a:endParaRPr lang="da-DK" err="1"/>
          </a:p>
        </p:txBody>
      </p:sp>
      <p:pic>
        <p:nvPicPr>
          <p:cNvPr id="13" name="Billede 12" descr="Scrum Overview">
            <a:extLst>
              <a:ext uri="{FF2B5EF4-FFF2-40B4-BE49-F238E27FC236}">
                <a16:creationId xmlns:a16="http://schemas.microsoft.com/office/drawing/2014/main" id="{ED4CF06D-0009-BF48-00C4-480BD327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64" y="1414463"/>
            <a:ext cx="6386510" cy="40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7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tekst, skærmbillede, software&#10;&#10;Beskrivelsen er genereret automatisk">
            <a:extLst>
              <a:ext uri="{FF2B5EF4-FFF2-40B4-BE49-F238E27FC236}">
                <a16:creationId xmlns:a16="http://schemas.microsoft.com/office/drawing/2014/main" id="{7C0F5DFD-FE73-8908-9F2D-22641CACA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789" y="770633"/>
            <a:ext cx="8547310" cy="5596185"/>
          </a:xfrm>
          <a:prstGeom prst="rect">
            <a:avLst/>
          </a:prstGeom>
          <a:noFill/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EE02D1D-0C28-EF4A-64B3-CAE8310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402E4C0-AD5E-4E8C-9F21-7CCE474BDCEB}" type="slidenum">
              <a:rPr lang="da-DK" noProof="0" smtClean="0"/>
              <a:pPr rtl="0">
                <a:spcAft>
                  <a:spcPts val="600"/>
                </a:spcAft>
              </a:pPr>
              <a:t>5</a:t>
            </a:fld>
            <a:endParaRPr lang="da-DK" noProof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FACBD12-A180-A097-8FC1-F36A8AB6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5545" y="4553"/>
            <a:ext cx="3827201" cy="2151503"/>
          </a:xfrm>
        </p:spPr>
        <p:txBody>
          <a:bodyPr>
            <a:normAutofit/>
          </a:bodyPr>
          <a:lstStyle/>
          <a:p>
            <a:r>
              <a:rPr lang="da-DK" sz="2400" err="1">
                <a:ln w="19050">
                  <a:solidFill>
                    <a:srgbClr val="0C1A69"/>
                  </a:solidFill>
                </a:ln>
                <a:latin typeface="Arial"/>
                <a:cs typeface="Arial"/>
              </a:rPr>
              <a:t>Scrumboard</a:t>
            </a:r>
            <a:endParaRPr lang="da-DK" sz="2400" err="1"/>
          </a:p>
        </p:txBody>
      </p:sp>
    </p:spTree>
    <p:extLst>
      <p:ext uri="{BB962C8B-B14F-4D97-AF65-F5344CB8AC3E}">
        <p14:creationId xmlns:p14="http://schemas.microsoft.com/office/powerpoint/2010/main" val="115147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a-DK" smtClean="0"/>
              <a:pPr rtl="0"/>
              <a:t>6</a:t>
            </a:fld>
            <a:endParaRPr lang="da-DK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0775C-665E-B24D-350C-1B0A010FD34F}"/>
              </a:ext>
            </a:extLst>
          </p:cNvPr>
          <p:cNvSpPr txBox="1"/>
          <p:nvPr/>
        </p:nvSpPr>
        <p:spPr>
          <a:xfrm>
            <a:off x="536222" y="512704"/>
            <a:ext cx="5559777" cy="624423"/>
          </a:xfrm>
          <a:prstGeom prst="snip2Diag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02DCFA"/>
                </a:solidFill>
                <a:latin typeface="Baskerville Old Face"/>
              </a:rPr>
              <a:t>User Stories – De </a:t>
            </a:r>
            <a:r>
              <a:rPr lang="en-US" sz="2800" err="1">
                <a:solidFill>
                  <a:srgbClr val="02DCFA"/>
                </a:solidFill>
                <a:latin typeface="Baskerville Old Face"/>
              </a:rPr>
              <a:t>vigtigste</a:t>
            </a:r>
            <a:endParaRPr lang="en-US" sz="2800">
              <a:solidFill>
                <a:srgbClr val="02DCFA"/>
              </a:solidFill>
              <a:latin typeface="Baskerville Old Face"/>
            </a:endParaRPr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C804951A-AFA5-2CB7-42E2-1ECD92FDE8E8}"/>
              </a:ext>
            </a:extLst>
          </p:cNvPr>
          <p:cNvSpPr/>
          <p:nvPr/>
        </p:nvSpPr>
        <p:spPr>
          <a:xfrm>
            <a:off x="705555" y="1039518"/>
            <a:ext cx="9280407" cy="5301073"/>
          </a:xfrm>
          <a:prstGeom prst="snip2Diag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CB0E3-EAEF-0001-1294-E6B745DA907E}"/>
              </a:ext>
            </a:extLst>
          </p:cNvPr>
          <p:cNvSpPr txBox="1"/>
          <p:nvPr/>
        </p:nvSpPr>
        <p:spPr>
          <a:xfrm>
            <a:off x="705554" y="1133592"/>
            <a:ext cx="7281333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Som </a:t>
            </a:r>
            <a:r>
              <a:rPr lang="en-US" sz="2000" b="1" err="1">
                <a:solidFill>
                  <a:schemeClr val="bg1"/>
                </a:solidFill>
              </a:rPr>
              <a:t>bruger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af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programmet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vil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jeg</a:t>
            </a:r>
            <a:r>
              <a:rPr lang="en-US" sz="2000" b="1">
                <a:solidFill>
                  <a:schemeClr val="accent3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kunne</a:t>
            </a:r>
            <a:r>
              <a:rPr lang="en-US" sz="2000">
                <a:solidFill>
                  <a:schemeClr val="accent6"/>
                </a:solidFill>
              </a:rPr>
              <a:t> se alle </a:t>
            </a:r>
            <a:r>
              <a:rPr lang="en-US" sz="2000" err="1">
                <a:solidFill>
                  <a:schemeClr val="accent6"/>
                </a:solidFill>
              </a:rPr>
              <a:t>aktive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og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afsluttede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bestillinger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så</a:t>
            </a:r>
            <a:r>
              <a:rPr lang="en-US" sz="2000" b="1">
                <a:solidFill>
                  <a:schemeClr val="bg1"/>
                </a:solidFill>
              </a:rPr>
              <a:t> at</a:t>
            </a:r>
            <a:r>
              <a:rPr lang="en-US" sz="2000">
                <a:solidFill>
                  <a:schemeClr val="accent6"/>
                </a:solidFill>
              </a:rPr>
              <a:t> </a:t>
            </a:r>
            <a:r>
              <a:rPr lang="en-US" sz="2000" err="1">
                <a:solidFill>
                  <a:schemeClr val="accent6"/>
                </a:solidFill>
              </a:rPr>
              <a:t>jeg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har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overblik</a:t>
            </a:r>
            <a:r>
              <a:rPr lang="en-US" sz="2000">
                <a:solidFill>
                  <a:schemeClr val="accent6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chemeClr val="accent6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Som </a:t>
            </a:r>
            <a:r>
              <a:rPr lang="en-US" sz="2000" b="1" err="1">
                <a:solidFill>
                  <a:schemeClr val="bg1"/>
                </a:solidFill>
              </a:rPr>
              <a:t>bruger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af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programmet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vil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jeg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kunne</a:t>
            </a:r>
            <a:r>
              <a:rPr lang="en-US" sz="2000">
                <a:solidFill>
                  <a:schemeClr val="accent6"/>
                </a:solidFill>
              </a:rPr>
              <a:t> se pizza </a:t>
            </a:r>
            <a:r>
              <a:rPr lang="en-US" sz="2000" err="1">
                <a:solidFill>
                  <a:schemeClr val="accent6"/>
                </a:solidFill>
              </a:rPr>
              <a:t>menuen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mens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jeg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tager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imod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en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bestilling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så</a:t>
            </a:r>
            <a:r>
              <a:rPr lang="en-US" sz="2000" b="1">
                <a:solidFill>
                  <a:schemeClr val="bg1"/>
                </a:solidFill>
              </a:rPr>
              <a:t> at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jeg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har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overblik</a:t>
            </a:r>
            <a:r>
              <a:rPr lang="en-US" sz="2000">
                <a:solidFill>
                  <a:schemeClr val="accent6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chemeClr val="accent6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Som </a:t>
            </a:r>
            <a:r>
              <a:rPr lang="en-US" sz="2000" b="1" err="1">
                <a:solidFill>
                  <a:schemeClr val="bg1"/>
                </a:solidFill>
              </a:rPr>
              <a:t>bruger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af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programmet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vil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jeg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kunne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redigere</a:t>
            </a:r>
            <a:r>
              <a:rPr lang="en-US" sz="2000">
                <a:solidFill>
                  <a:schemeClr val="accent6"/>
                </a:solidFill>
              </a:rPr>
              <a:t> pizza </a:t>
            </a:r>
            <a:r>
              <a:rPr lang="en-US" sz="2000" err="1">
                <a:solidFill>
                  <a:schemeClr val="accent6"/>
                </a:solidFill>
              </a:rPr>
              <a:t>menuen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så</a:t>
            </a:r>
            <a:r>
              <a:rPr lang="en-US" sz="2000" b="1">
                <a:solidFill>
                  <a:schemeClr val="bg1"/>
                </a:solidFill>
              </a:rPr>
              <a:t> at</a:t>
            </a:r>
            <a:r>
              <a:rPr lang="en-US" sz="2000" b="1">
                <a:solidFill>
                  <a:schemeClr val="accent6"/>
                </a:solidFill>
              </a:rPr>
              <a:t> </a:t>
            </a:r>
            <a:r>
              <a:rPr lang="en-US" sz="2000" err="1">
                <a:solidFill>
                  <a:schemeClr val="accent6"/>
                </a:solidFill>
              </a:rPr>
              <a:t>jeg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kan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tilføje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og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fjerne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pizzaer</a:t>
            </a:r>
            <a:r>
              <a:rPr lang="en-US" sz="2000">
                <a:solidFill>
                  <a:schemeClr val="accent6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chemeClr val="accent6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Som </a:t>
            </a:r>
            <a:r>
              <a:rPr lang="en-US" sz="2000" b="1" err="1">
                <a:solidFill>
                  <a:schemeClr val="bg1"/>
                </a:solidFill>
              </a:rPr>
              <a:t>kok</a:t>
            </a:r>
            <a:r>
              <a:rPr lang="en-US" sz="2000" b="1">
                <a:solidFill>
                  <a:schemeClr val="accent6"/>
                </a:solidFill>
              </a:rPr>
              <a:t>, </a:t>
            </a:r>
            <a:r>
              <a:rPr lang="en-US" sz="2000" b="1" err="1">
                <a:solidFill>
                  <a:schemeClr val="bg1"/>
                </a:solidFill>
              </a:rPr>
              <a:t>vil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jeg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accent6"/>
                </a:solidFill>
              </a:rPr>
              <a:t>gerne </a:t>
            </a:r>
            <a:r>
              <a:rPr lang="en-US" sz="2000" err="1">
                <a:solidFill>
                  <a:schemeClr val="accent6"/>
                </a:solidFill>
              </a:rPr>
              <a:t>kunne</a:t>
            </a:r>
            <a:r>
              <a:rPr lang="en-US" sz="2000">
                <a:solidFill>
                  <a:schemeClr val="accent6"/>
                </a:solidFill>
              </a:rPr>
              <a:t> se </a:t>
            </a:r>
            <a:r>
              <a:rPr lang="en-US" sz="2000" err="1">
                <a:solidFill>
                  <a:schemeClr val="accent6"/>
                </a:solidFill>
              </a:rPr>
              <a:t>rækkefølgen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af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bestillingerne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så</a:t>
            </a:r>
            <a:r>
              <a:rPr lang="en-US" sz="2000" b="1">
                <a:solidFill>
                  <a:schemeClr val="bg1"/>
                </a:solidFill>
              </a:rPr>
              <a:t> at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jeg</a:t>
            </a:r>
            <a:r>
              <a:rPr lang="en-US" sz="2000">
                <a:solidFill>
                  <a:schemeClr val="accent6"/>
                </a:solidFill>
              </a:rPr>
              <a:t> laver de </a:t>
            </a:r>
            <a:r>
              <a:rPr lang="en-US" sz="2000" err="1">
                <a:solidFill>
                  <a:schemeClr val="accent6"/>
                </a:solidFill>
              </a:rPr>
              <a:t>rigtige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bestillinger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først</a:t>
            </a:r>
            <a:endParaRPr lang="en-US" sz="2000">
              <a:solidFill>
                <a:schemeClr val="accent6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chemeClr val="accent6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Som Bruger</a:t>
            </a:r>
            <a:r>
              <a:rPr lang="en-US" sz="2000" b="1">
                <a:solidFill>
                  <a:schemeClr val="accent6"/>
                </a:solidFill>
              </a:rPr>
              <a:t> </a:t>
            </a:r>
            <a:r>
              <a:rPr lang="en-US" sz="2000" err="1">
                <a:solidFill>
                  <a:schemeClr val="accent6"/>
                </a:solidFill>
              </a:rPr>
              <a:t>af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programmet</a:t>
            </a:r>
            <a:r>
              <a:rPr lang="en-US" sz="2000">
                <a:solidFill>
                  <a:schemeClr val="accent6"/>
                </a:solidFill>
              </a:rPr>
              <a:t>,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vil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jeg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kunne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rykke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en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bestilling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fra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aktive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til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færdiggjorte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så</a:t>
            </a:r>
            <a:r>
              <a:rPr lang="en-US" sz="2000" b="1">
                <a:solidFill>
                  <a:schemeClr val="bg1"/>
                </a:solidFill>
              </a:rPr>
              <a:t> at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jeg</a:t>
            </a:r>
            <a:r>
              <a:rPr lang="en-US" sz="2000" b="1">
                <a:solidFill>
                  <a:schemeClr val="accent6"/>
                </a:solidFill>
              </a:rPr>
              <a:t> </a:t>
            </a:r>
            <a:r>
              <a:rPr lang="en-US" sz="2000" err="1">
                <a:solidFill>
                  <a:schemeClr val="accent6"/>
                </a:solidFill>
              </a:rPr>
              <a:t>har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overblik</a:t>
            </a:r>
            <a:r>
              <a:rPr lang="en-US" sz="2000">
                <a:solidFill>
                  <a:schemeClr val="accent6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chemeClr val="accent6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02DC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a-DK" smtClean="0"/>
              <a:pPr rtl="0"/>
              <a:t>7</a:t>
            </a:fld>
            <a:endParaRPr lang="da-DK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F7CAE-19EF-2545-AA68-F12AE9661AC7}"/>
              </a:ext>
            </a:extLst>
          </p:cNvPr>
          <p:cNvSpPr txBox="1"/>
          <p:nvPr/>
        </p:nvSpPr>
        <p:spPr>
          <a:xfrm>
            <a:off x="757409" y="564614"/>
            <a:ext cx="87859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02DCFA"/>
                </a:solidFill>
                <a:latin typeface="Baskerville Old Face"/>
              </a:rPr>
              <a:t>User Stories – Lavere </a:t>
            </a:r>
            <a:r>
              <a:rPr lang="en-US" sz="2800" err="1">
                <a:solidFill>
                  <a:srgbClr val="02DCFA"/>
                </a:solidFill>
                <a:latin typeface="Baskerville Old Face"/>
              </a:rPr>
              <a:t>prioritet</a:t>
            </a:r>
            <a:endParaRPr lang="en-US" err="1"/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9F988B22-19C5-27BA-CBD4-62525FAFDB42}"/>
              </a:ext>
            </a:extLst>
          </p:cNvPr>
          <p:cNvSpPr/>
          <p:nvPr/>
        </p:nvSpPr>
        <p:spPr>
          <a:xfrm>
            <a:off x="705555" y="1039518"/>
            <a:ext cx="9280407" cy="5301073"/>
          </a:xfrm>
          <a:prstGeom prst="snip2Diag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60EE6-4085-BCBD-CCD2-D701BA633101}"/>
              </a:ext>
            </a:extLst>
          </p:cNvPr>
          <p:cNvSpPr txBox="1"/>
          <p:nvPr/>
        </p:nvSpPr>
        <p:spPr>
          <a:xfrm>
            <a:off x="705554" y="1133592"/>
            <a:ext cx="7281333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Som </a:t>
            </a:r>
            <a:r>
              <a:rPr lang="en-US" sz="2000" b="1" err="1">
                <a:solidFill>
                  <a:schemeClr val="bg1"/>
                </a:solidFill>
              </a:rPr>
              <a:t>bruger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af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programmet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vil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jeg</a:t>
            </a:r>
            <a:r>
              <a:rPr lang="en-US" sz="2000" b="1">
                <a:solidFill>
                  <a:schemeClr val="accent3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kunne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registrere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faste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kunder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så</a:t>
            </a:r>
            <a:r>
              <a:rPr lang="en-US" sz="2000" b="1">
                <a:solidFill>
                  <a:schemeClr val="bg1"/>
                </a:solidFill>
              </a:rPr>
              <a:t> at</a:t>
            </a:r>
            <a:r>
              <a:rPr lang="en-US" sz="2000">
                <a:solidFill>
                  <a:schemeClr val="accent6"/>
                </a:solidFill>
              </a:rPr>
              <a:t> </a:t>
            </a:r>
            <a:r>
              <a:rPr lang="en-US" sz="2000" err="1">
                <a:solidFill>
                  <a:schemeClr val="accent6"/>
                </a:solidFill>
              </a:rPr>
              <a:t>jeg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kan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tilbyde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rabatter</a:t>
            </a:r>
            <a:r>
              <a:rPr lang="en-US" sz="2000">
                <a:solidFill>
                  <a:schemeClr val="accent6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chemeClr val="accent6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Som </a:t>
            </a:r>
            <a:r>
              <a:rPr lang="en-US" sz="2000" b="1" err="1">
                <a:solidFill>
                  <a:schemeClr val="bg1"/>
                </a:solidFill>
              </a:rPr>
              <a:t>bruger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af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pizzaAppen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vil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jeg</a:t>
            </a:r>
            <a:r>
              <a:rPr lang="en-US" sz="2000" b="1">
                <a:solidFill>
                  <a:schemeClr val="accent3"/>
                </a:solidFill>
              </a:rPr>
              <a:t> </a:t>
            </a:r>
            <a:r>
              <a:rPr lang="en-US" sz="2000">
                <a:solidFill>
                  <a:schemeClr val="accent6"/>
                </a:solidFill>
              </a:rPr>
              <a:t>gerne </a:t>
            </a:r>
            <a:r>
              <a:rPr lang="en-US" sz="2000" err="1">
                <a:solidFill>
                  <a:schemeClr val="accent6"/>
                </a:solidFill>
              </a:rPr>
              <a:t>kunne</a:t>
            </a:r>
            <a:r>
              <a:rPr lang="en-US" sz="2000">
                <a:solidFill>
                  <a:schemeClr val="accent6"/>
                </a:solidFill>
              </a:rPr>
              <a:t> se et </a:t>
            </a:r>
            <a:r>
              <a:rPr lang="en-US" sz="2000" err="1">
                <a:solidFill>
                  <a:schemeClr val="accent6"/>
                </a:solidFill>
              </a:rPr>
              <a:t>overblik</a:t>
            </a:r>
            <a:r>
              <a:rPr lang="en-US" sz="2000">
                <a:solidFill>
                  <a:schemeClr val="accent6"/>
                </a:solidFill>
              </a:rPr>
              <a:t> over alle </a:t>
            </a:r>
            <a:r>
              <a:rPr lang="en-US" sz="2000" err="1">
                <a:solidFill>
                  <a:schemeClr val="accent6"/>
                </a:solidFill>
              </a:rPr>
              <a:t>færdiggjorte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bestillinger</a:t>
            </a:r>
            <a:r>
              <a:rPr lang="en-US" sz="2000">
                <a:solidFill>
                  <a:schemeClr val="accent6"/>
                </a:solidFill>
              </a:rPr>
              <a:t> for </a:t>
            </a:r>
            <a:r>
              <a:rPr lang="en-US" sz="2000" err="1">
                <a:solidFill>
                  <a:schemeClr val="accent6"/>
                </a:solidFill>
              </a:rPr>
              <a:t>en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dag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så</a:t>
            </a:r>
            <a:r>
              <a:rPr lang="en-US" sz="2000" b="1">
                <a:solidFill>
                  <a:schemeClr val="bg1"/>
                </a:solidFill>
              </a:rPr>
              <a:t> at</a:t>
            </a:r>
            <a:r>
              <a:rPr lang="en-US" sz="2000">
                <a:solidFill>
                  <a:schemeClr val="accent6"/>
                </a:solidFill>
              </a:rPr>
              <a:t> </a:t>
            </a:r>
            <a:r>
              <a:rPr lang="en-US" sz="2000" err="1">
                <a:solidFill>
                  <a:schemeClr val="accent6"/>
                </a:solidFill>
              </a:rPr>
              <a:t>jeg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kan</a:t>
            </a:r>
            <a:r>
              <a:rPr lang="en-US" sz="2000">
                <a:solidFill>
                  <a:schemeClr val="accent6"/>
                </a:solidFill>
              </a:rPr>
              <a:t> lave statistik</a:t>
            </a: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chemeClr val="accent6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Som </a:t>
            </a:r>
            <a:r>
              <a:rPr lang="en-US" sz="2000" b="1" err="1">
                <a:solidFill>
                  <a:schemeClr val="bg1"/>
                </a:solidFill>
              </a:rPr>
              <a:t>bruger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blabla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vil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jeg</a:t>
            </a:r>
            <a:r>
              <a:rPr lang="en-US" sz="2000" b="1">
                <a:solidFill>
                  <a:schemeClr val="accent3"/>
                </a:solidFill>
              </a:rPr>
              <a:t> </a:t>
            </a:r>
            <a:r>
              <a:rPr lang="en-US" sz="2000" err="1">
                <a:solidFill>
                  <a:schemeClr val="accent6"/>
                </a:solidFill>
              </a:rPr>
              <a:t>blabla</a:t>
            </a:r>
            <a:r>
              <a:rPr lang="en-US" sz="2000">
                <a:solidFill>
                  <a:schemeClr val="accent6"/>
                </a:solidFill>
              </a:rPr>
              <a:t>, </a:t>
            </a:r>
            <a:r>
              <a:rPr lang="en-US" sz="2000" b="1" err="1">
                <a:solidFill>
                  <a:schemeClr val="bg1"/>
                </a:solidFill>
              </a:rPr>
              <a:t>så</a:t>
            </a:r>
            <a:r>
              <a:rPr lang="en-US" sz="2000" b="1">
                <a:solidFill>
                  <a:schemeClr val="bg1"/>
                </a:solidFill>
              </a:rPr>
              <a:t> at</a:t>
            </a:r>
            <a:r>
              <a:rPr lang="en-US" sz="2000">
                <a:solidFill>
                  <a:schemeClr val="accent6"/>
                </a:solidFill>
              </a:rPr>
              <a:t> </a:t>
            </a:r>
            <a:r>
              <a:rPr lang="en-US" sz="2000" err="1">
                <a:solidFill>
                  <a:schemeClr val="accent6"/>
                </a:solidFill>
              </a:rPr>
              <a:t>blabla</a:t>
            </a: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chemeClr val="accent6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rgbClr val="02DCFA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rgbClr val="02DCFA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02DC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2C0490E4-6BDA-4594-9F17-F38D4EE29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41808"/>
              </p:ext>
            </p:extLst>
          </p:nvPr>
        </p:nvGraphicFramePr>
        <p:xfrm>
          <a:off x="1109239" y="1109239"/>
          <a:ext cx="9525699" cy="502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835">
                  <a:extLst>
                    <a:ext uri="{9D8B030D-6E8A-4147-A177-3AD203B41FA5}">
                      <a16:colId xmlns:a16="http://schemas.microsoft.com/office/drawing/2014/main" val="692953654"/>
                    </a:ext>
                  </a:extLst>
                </a:gridCol>
                <a:gridCol w="1600401">
                  <a:extLst>
                    <a:ext uri="{9D8B030D-6E8A-4147-A177-3AD203B41FA5}">
                      <a16:colId xmlns:a16="http://schemas.microsoft.com/office/drawing/2014/main" val="1610202883"/>
                    </a:ext>
                  </a:extLst>
                </a:gridCol>
                <a:gridCol w="1431987">
                  <a:extLst>
                    <a:ext uri="{9D8B030D-6E8A-4147-A177-3AD203B41FA5}">
                      <a16:colId xmlns:a16="http://schemas.microsoft.com/office/drawing/2014/main" val="482397139"/>
                    </a:ext>
                  </a:extLst>
                </a:gridCol>
                <a:gridCol w="1117823">
                  <a:extLst>
                    <a:ext uri="{9D8B030D-6E8A-4147-A177-3AD203B41FA5}">
                      <a16:colId xmlns:a16="http://schemas.microsoft.com/office/drawing/2014/main" val="845700915"/>
                    </a:ext>
                  </a:extLst>
                </a:gridCol>
                <a:gridCol w="2807653">
                  <a:extLst>
                    <a:ext uri="{9D8B030D-6E8A-4147-A177-3AD203B41FA5}">
                      <a16:colId xmlns:a16="http://schemas.microsoft.com/office/drawing/2014/main" val="2973797347"/>
                    </a:ext>
                  </a:extLst>
                </a:gridCol>
              </a:tblGrid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Risiko-type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Sandsynlighed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Konsekvens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err="1"/>
                        <a:t>Mitigation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903907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Hardware fejl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Lav </a:t>
                      </a:r>
                      <a:r>
                        <a:rPr lang="da-DK" sz="1600" err="1"/>
                        <a:t>back-ups</a:t>
                      </a:r>
                      <a:r>
                        <a:rPr lang="da-DK" sz="1600"/>
                        <a:t> (Del kode i </a:t>
                      </a:r>
                      <a:r>
                        <a:rPr lang="da-DK" sz="1600" err="1"/>
                        <a:t>github</a:t>
                      </a:r>
                      <a:r>
                        <a:rPr lang="da-DK" sz="1600"/>
                        <a:t>)</a:t>
                      </a:r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433201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Tidspres/manglende </a:t>
                      </a:r>
                      <a:r>
                        <a:rPr lang="da-DK" sz="1600" err="1"/>
                        <a:t>implementation</a:t>
                      </a:r>
                      <a:r>
                        <a:rPr lang="da-DK" sz="1600"/>
                        <a:t> af funktioner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Sørge for at holde dagene op til deadline fri til projekt</a:t>
                      </a:r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50046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Software fejl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Spørge om vejledning</a:t>
                      </a:r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03171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Uklare krav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Sørge for at få udpenslet krav hurtigst muligt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411532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Team Dynamik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600" b="0" i="0" u="none" strike="noStrike" noProof="0">
                          <a:solidFill>
                            <a:srgbClr val="000000"/>
                          </a:solidFill>
                          <a:latin typeface="Bierstadt"/>
                        </a:rPr>
                        <a:t>Sætte rammer for kommunikation/ lave klare aftaler og deadlines</a:t>
                      </a:r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84615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Manglende dokumentation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Sørge for at man individuelt får kommenteret sine kode-dele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644013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For bredt </a:t>
                      </a:r>
                      <a:r>
                        <a:rPr lang="da-DK" sz="1600" err="1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Få sat et mål ud fra opgavebeskrivelsen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8437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770AC-F1AC-FF98-655C-A808B7A8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da-DK" noProof="0" smtClean="0"/>
              <a:t>8</a:t>
            </a:fld>
            <a:endParaRPr lang="da-DK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B0B81-2443-43EE-E09E-3C9F7050297A}"/>
              </a:ext>
            </a:extLst>
          </p:cNvPr>
          <p:cNvSpPr txBox="1"/>
          <p:nvPr/>
        </p:nvSpPr>
        <p:spPr>
          <a:xfrm>
            <a:off x="110866" y="6449"/>
            <a:ext cx="92128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02DCFA"/>
                </a:solidFill>
                <a:latin typeface="Baskerville Old Face"/>
              </a:rPr>
              <a:t>Risiko-</a:t>
            </a:r>
            <a:r>
              <a:rPr lang="en-US" sz="2800" err="1">
                <a:solidFill>
                  <a:srgbClr val="02DCFA"/>
                </a:solidFill>
                <a:latin typeface="Baskerville Old Face"/>
              </a:rPr>
              <a:t>analyse</a:t>
            </a:r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B3D1ACB5-55CA-0F04-A541-D98D20E5A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652075"/>
              </p:ext>
            </p:extLst>
          </p:nvPr>
        </p:nvGraphicFramePr>
        <p:xfrm>
          <a:off x="1109240" y="530506"/>
          <a:ext cx="9525699" cy="502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835">
                  <a:extLst>
                    <a:ext uri="{9D8B030D-6E8A-4147-A177-3AD203B41FA5}">
                      <a16:colId xmlns:a16="http://schemas.microsoft.com/office/drawing/2014/main" val="692953654"/>
                    </a:ext>
                  </a:extLst>
                </a:gridCol>
                <a:gridCol w="1600401">
                  <a:extLst>
                    <a:ext uri="{9D8B030D-6E8A-4147-A177-3AD203B41FA5}">
                      <a16:colId xmlns:a16="http://schemas.microsoft.com/office/drawing/2014/main" val="1610202883"/>
                    </a:ext>
                  </a:extLst>
                </a:gridCol>
                <a:gridCol w="1431987">
                  <a:extLst>
                    <a:ext uri="{9D8B030D-6E8A-4147-A177-3AD203B41FA5}">
                      <a16:colId xmlns:a16="http://schemas.microsoft.com/office/drawing/2014/main" val="482397139"/>
                    </a:ext>
                  </a:extLst>
                </a:gridCol>
                <a:gridCol w="1117823">
                  <a:extLst>
                    <a:ext uri="{9D8B030D-6E8A-4147-A177-3AD203B41FA5}">
                      <a16:colId xmlns:a16="http://schemas.microsoft.com/office/drawing/2014/main" val="845700915"/>
                    </a:ext>
                  </a:extLst>
                </a:gridCol>
                <a:gridCol w="2807653">
                  <a:extLst>
                    <a:ext uri="{9D8B030D-6E8A-4147-A177-3AD203B41FA5}">
                      <a16:colId xmlns:a16="http://schemas.microsoft.com/office/drawing/2014/main" val="2973797347"/>
                    </a:ext>
                  </a:extLst>
                </a:gridCol>
              </a:tblGrid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Risiko-type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Sandsynlighed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Konsekvens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 err="1"/>
                        <a:t>Mitigation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903907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Hardware fejl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Lav </a:t>
                      </a:r>
                      <a:r>
                        <a:rPr lang="da-DK" sz="1600" err="1"/>
                        <a:t>back-ups</a:t>
                      </a:r>
                      <a:r>
                        <a:rPr lang="da-DK" sz="1600"/>
                        <a:t> (Del kode i </a:t>
                      </a:r>
                      <a:r>
                        <a:rPr lang="da-DK" sz="1600" err="1"/>
                        <a:t>github</a:t>
                      </a:r>
                      <a:r>
                        <a:rPr lang="da-DK" sz="1600"/>
                        <a:t>)</a:t>
                      </a:r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433201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Tidspres/manglende </a:t>
                      </a:r>
                      <a:r>
                        <a:rPr lang="da-DK" sz="1600" err="1"/>
                        <a:t>implementation</a:t>
                      </a:r>
                      <a:r>
                        <a:rPr lang="da-DK" sz="1600"/>
                        <a:t> af funktioner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Sørge for at holde dagene op til deadline fri til projekt</a:t>
                      </a:r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50046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Software fejl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Spørge om vejledning</a:t>
                      </a:r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03171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Uklare krav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Sørge for at få udpenslet krav hurtigst muligt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411532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Team Dynamik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600" b="0" i="0" u="none" strike="noStrike" noProof="0">
                          <a:solidFill>
                            <a:srgbClr val="000000"/>
                          </a:solidFill>
                          <a:latin typeface="Bierstadt"/>
                        </a:rPr>
                        <a:t>Sætte rammer for kommunikation/ lave klare aftaler og deadlines</a:t>
                      </a:r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84615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Manglende dokumentation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Sørge for at man individuelt får kommenteret sine kode-dele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644013"/>
                  </a:ext>
                </a:extLst>
              </a:tr>
              <a:tr h="407522">
                <a:tc>
                  <a:txBody>
                    <a:bodyPr/>
                    <a:lstStyle/>
                    <a:p>
                      <a:r>
                        <a:rPr lang="da-DK" sz="1600"/>
                        <a:t>Fejlvurdering af sprint</a:t>
                      </a: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600"/>
                        <a:t>Gøre brug af vores retrospektiv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84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53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el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661761"/>
            <a:ext cx="7286605" cy="634323"/>
          </a:xfrm>
        </p:spPr>
        <p:txBody>
          <a:bodyPr rtlCol="0"/>
          <a:lstStyle/>
          <a:p>
            <a:pPr rtl="0"/>
            <a:r>
              <a:rPr lang="da-DK" err="1">
                <a:latin typeface="Arial"/>
                <a:cs typeface="Arial"/>
              </a:rPr>
              <a:t>KOnklusion</a:t>
            </a:r>
            <a:r>
              <a:rPr lang="da-DK">
                <a:latin typeface="Arial"/>
                <a:cs typeface="Arial"/>
              </a:rPr>
              <a:t>:</a:t>
            </a:r>
            <a:endParaRPr lang="da-DK"/>
          </a:p>
        </p:txBody>
      </p:sp>
      <p:sp>
        <p:nvSpPr>
          <p:cNvPr id="23" name="Pladsholder til tekst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69938" y="1891780"/>
            <a:ext cx="2502719" cy="5114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err="1">
                <a:latin typeface="Arial"/>
                <a:cs typeface="Posterama"/>
              </a:rPr>
              <a:t>Lesson</a:t>
            </a:r>
            <a:r>
              <a:rPr lang="da-DK">
                <a:latin typeface="Arial"/>
                <a:cs typeface="Posterama"/>
              </a:rPr>
              <a:t> </a:t>
            </a:r>
            <a:r>
              <a:rPr lang="da-DK" err="1">
                <a:latin typeface="Arial"/>
                <a:cs typeface="Posterama"/>
              </a:rPr>
              <a:t>learned</a:t>
            </a:r>
            <a:r>
              <a:rPr lang="da-DK">
                <a:latin typeface="Arial"/>
                <a:cs typeface="Posterama"/>
              </a:rPr>
              <a:t>:</a:t>
            </a:r>
            <a:endParaRPr lang="da-DK"/>
          </a:p>
        </p:txBody>
      </p:sp>
      <p:pic>
        <p:nvPicPr>
          <p:cNvPr id="76" name="Pladsholder til billede 75" descr="Kontur af delvist krydset Udklipsholder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99513" y="1783173"/>
            <a:ext cx="603504" cy="603504"/>
          </a:xfrm>
        </p:spPr>
      </p:pic>
      <p:sp>
        <p:nvSpPr>
          <p:cNvPr id="24" name="Pladsholder til tekst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00780" y="2014775"/>
            <a:ext cx="2383765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a-DK">
                <a:latin typeface="Arial"/>
                <a:cs typeface="Posterama"/>
              </a:rPr>
              <a:t>Status:</a:t>
            </a:r>
            <a:endParaRPr lang="da-DK"/>
          </a:p>
        </p:txBody>
      </p:sp>
      <p:pic>
        <p:nvPicPr>
          <p:cNvPr id="77" name="Pladsholder til billede 76" descr="Spørgsmålsoversigt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878839" y="1847871"/>
            <a:ext cx="603504" cy="603504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924E2B-1417-C2B3-9E17-21BF5948D5C3}"/>
              </a:ext>
            </a:extLst>
          </p:cNvPr>
          <p:cNvSpPr txBox="1"/>
          <p:nvPr/>
        </p:nvSpPr>
        <p:spPr>
          <a:xfrm>
            <a:off x="1697647" y="2942947"/>
            <a:ext cx="36727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</a:rPr>
              <a:t>Mål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Hvad </a:t>
            </a:r>
            <a:r>
              <a:rPr lang="en-US" err="1">
                <a:solidFill>
                  <a:schemeClr val="bg1"/>
                </a:solidFill>
              </a:rPr>
              <a:t>har</a:t>
            </a:r>
            <a:r>
              <a:rPr lang="en-US">
                <a:solidFill>
                  <a:schemeClr val="bg1"/>
                </a:solidFill>
              </a:rPr>
              <a:t> vi </a:t>
            </a:r>
            <a:r>
              <a:rPr lang="en-US" err="1">
                <a:solidFill>
                  <a:schemeClr val="bg1"/>
                </a:solidFill>
              </a:rPr>
              <a:t>opnået</a:t>
            </a:r>
            <a:r>
              <a:rPr lang="en-US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</a:rPr>
              <a:t>Nuværende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tilstand</a:t>
            </a:r>
            <a:r>
              <a:rPr lang="en-US">
                <a:solidFill>
                  <a:schemeClr val="bg1"/>
                </a:solidFill>
              </a:rPr>
              <a:t> / </a:t>
            </a:r>
            <a:r>
              <a:rPr lang="en-US" err="1">
                <a:solidFill>
                  <a:schemeClr val="bg1"/>
                </a:solidFill>
              </a:rPr>
              <a:t>Resultat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3AC86-82F9-672B-7EBE-4314551B140A}"/>
              </a:ext>
            </a:extLst>
          </p:cNvPr>
          <p:cNvSpPr txBox="1"/>
          <p:nvPr/>
        </p:nvSpPr>
        <p:spPr>
          <a:xfrm>
            <a:off x="7875276" y="2806621"/>
            <a:ext cx="31247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Hvad </a:t>
            </a:r>
            <a:r>
              <a:rPr lang="en-US" err="1">
                <a:solidFill>
                  <a:schemeClr val="bg1"/>
                </a:solidFill>
              </a:rPr>
              <a:t>gik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godt</a:t>
            </a:r>
            <a:r>
              <a:rPr lang="en-US">
                <a:solidFill>
                  <a:schemeClr val="bg1"/>
                </a:solidFill>
              </a:rPr>
              <a:t>?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Hvad </a:t>
            </a:r>
            <a:r>
              <a:rPr lang="en-US" err="1">
                <a:solidFill>
                  <a:schemeClr val="bg1"/>
                </a:solidFill>
              </a:rPr>
              <a:t>kunne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gøres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anderledes</a:t>
            </a:r>
            <a:r>
              <a:rPr lang="en-US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</a:rPr>
              <a:t>Anvendelse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08EBEC-4760-45C2-B3A3-10A1EA33890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258F013-9E4A-4975-A97B-33FEBC5FEE8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9</Slides>
  <Notes>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0" baseType="lpstr">
      <vt:lpstr>Office-tema</vt:lpstr>
      <vt:lpstr>Mario's Pizzaria</vt:lpstr>
      <vt:lpstr>Introduktion   Demo</vt:lpstr>
      <vt:lpstr>SCrum</vt:lpstr>
      <vt:lpstr>SCRUm</vt:lpstr>
      <vt:lpstr>Scrumboard</vt:lpstr>
      <vt:lpstr>PowerPoint-præsentation</vt:lpstr>
      <vt:lpstr>PowerPoint-præsentation</vt:lpstr>
      <vt:lpstr>PowerPoint-præsentation</vt:lpstr>
      <vt:lpstr>KOnklusion: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100</cp:revision>
  <dcterms:created xsi:type="dcterms:W3CDTF">2021-08-17T04:23:05Z</dcterms:created>
  <dcterms:modified xsi:type="dcterms:W3CDTF">2024-11-01T14:10:14Z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